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75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2"/>
  </p:notesMasterIdLst>
  <p:sldIdLst>
    <p:sldId id="338" r:id="rId3"/>
    <p:sldId id="339" r:id="rId4"/>
    <p:sldId id="330" r:id="rId5"/>
    <p:sldId id="259" r:id="rId6"/>
    <p:sldId id="263" r:id="rId7"/>
    <p:sldId id="297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11" r:id="rId19"/>
    <p:sldId id="278" r:id="rId20"/>
    <p:sldId id="279" r:id="rId21"/>
    <p:sldId id="280" r:id="rId22"/>
    <p:sldId id="281" r:id="rId23"/>
    <p:sldId id="282" r:id="rId24"/>
    <p:sldId id="283" r:id="rId25"/>
    <p:sldId id="312" r:id="rId26"/>
    <p:sldId id="286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10" autoAdjust="0"/>
  </p:normalViewPr>
  <p:slideViewPr>
    <p:cSldViewPr snapToGrid="0" snapToObjects="1">
      <p:cViewPr varScale="1">
        <p:scale>
          <a:sx n="99" d="100"/>
          <a:sy n="99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D42BE-BB6C-49B0-8393-AD84C729F507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CB793-CDA0-478D-BE85-C7A4956275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887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46680-12C9-4957-BDDB-E79D841FBC9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076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4353928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31. juli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403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31. juli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12655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333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53801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491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93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091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97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35497677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24146872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0522147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6087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275932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9295978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0830331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915636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60030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29014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80567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49936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93394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4113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3566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9754612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873601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06696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082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5162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01028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9934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9285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48987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60087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54397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28563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01990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43676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17413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15705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11600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19137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4263713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9681636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15619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74024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42464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59317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59304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57851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31313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06226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97480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41218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95951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0489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9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41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2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36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08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22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7193336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1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80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fbffde54-8b33-4356-a78c-e3512018dc75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500" dirty="0"/>
            </a:br>
            <a:r>
              <a:rPr lang="da-DK" sz="2800" b="0" dirty="0"/>
              <a:t>Klynge Byen (Hovedstaden)</a:t>
            </a:r>
            <a:endParaRPr lang="da-DK" sz="3200" b="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 panose="020B0604020202020204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B1DA239-39BC-4F2E-A884-D1BCB8E88407}"/>
              </a:ext>
            </a:extLst>
          </p:cNvPr>
          <p:cNvSpPr/>
          <p:nvPr/>
        </p:nvSpPr>
        <p:spPr>
          <a:xfrm>
            <a:off x="596348" y="2206487"/>
            <a:ext cx="8348869" cy="3955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28F7CB0C-EA03-47C2-A4A6-A1C948A24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549203"/>
              </p:ext>
            </p:extLst>
          </p:nvPr>
        </p:nvGraphicFramePr>
        <p:xfrm>
          <a:off x="839788" y="2206487"/>
          <a:ext cx="4958331" cy="3437697"/>
        </p:xfrm>
        <a:graphic>
          <a:graphicData uri="http://schemas.openxmlformats.org/drawingml/2006/table">
            <a:tbl>
              <a:tblPr firstRow="1" bandRow="1"/>
              <a:tblGrid>
                <a:gridCol w="1662258">
                  <a:extLst>
                    <a:ext uri="{9D8B030D-6E8A-4147-A177-3AD203B41FA5}">
                      <a16:colId xmlns:a16="http://schemas.microsoft.com/office/drawing/2014/main" val="1487704844"/>
                    </a:ext>
                  </a:extLst>
                </a:gridCol>
                <a:gridCol w="1409555">
                  <a:extLst>
                    <a:ext uri="{9D8B030D-6E8A-4147-A177-3AD203B41FA5}">
                      <a16:colId xmlns:a16="http://schemas.microsoft.com/office/drawing/2014/main" val="2929826767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1047426781"/>
                    </a:ext>
                  </a:extLst>
                </a:gridCol>
                <a:gridCol w="927668">
                  <a:extLst>
                    <a:ext uri="{9D8B030D-6E8A-4147-A177-3AD203B41FA5}">
                      <a16:colId xmlns:a16="http://schemas.microsoft.com/office/drawing/2014/main" val="3744806753"/>
                    </a:ext>
                  </a:extLst>
                </a:gridCol>
              </a:tblGrid>
              <a:tr h="410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Forebyggelige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sygehusophold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91182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145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152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79494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120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88047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61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654980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41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440695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57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56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600283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75196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276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275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3900"/>
                  </a:ext>
                </a:extLst>
              </a:tr>
              <a:tr h="290502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229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031732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109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105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460055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87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84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502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jeres sundhedsklynge. Formålet med temaet er, at I kan blive klogere på en række indikatorer for borgere med kronisk sygdom på tværs af almen praksis, kommuner og hospital i jeres sundhedsklynge og sammenlignet med landsgennemsnittet.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5A33ED0-7078-48BB-AF8C-A72B552C7F14}"/>
              </a:ext>
            </a:extLst>
          </p:cNvPr>
          <p:cNvSpPr/>
          <p:nvPr/>
        </p:nvSpPr>
        <p:spPr>
          <a:xfrm>
            <a:off x="839788" y="1461052"/>
            <a:ext cx="4994482" cy="1351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58EFF17A-6148-442F-8FDE-5736124904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391291"/>
              </p:ext>
            </p:extLst>
          </p:nvPr>
        </p:nvGraphicFramePr>
        <p:xfrm>
          <a:off x="865394" y="2779666"/>
          <a:ext cx="4839666" cy="1494159"/>
        </p:xfrm>
        <a:graphic>
          <a:graphicData uri="http://schemas.openxmlformats.org/drawingml/2006/table">
            <a:tbl>
              <a:tblPr firstRow="1" bandRow="1"/>
              <a:tblGrid>
                <a:gridCol w="1613222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613222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613222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597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med kronisk sygdom,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flere kroniske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sygdomme,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98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Frederiksberg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167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98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København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622435"/>
                  </a:ext>
                </a:extLst>
              </a:tr>
              <a:tr h="298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316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</a:t>
            </a:r>
            <a:r>
              <a:rPr lang="da-DK" sz="1400">
                <a:latin typeface="Poppins" pitchFamily="2" charset="77"/>
                <a:cs typeface="Poppins" pitchFamily="2" charset="77"/>
              </a:rPr>
              <a:t>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4" y="526774"/>
            <a:ext cx="3264966" cy="972258"/>
          </a:xfrm>
        </p:spPr>
        <p:txBody>
          <a:bodyPr/>
          <a:lstStyle/>
          <a:p>
            <a:r>
              <a:rPr lang="da-DK" dirty="0"/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>
                <a:latin typeface="Poppins Light" panose="020B0604020202020204" charset="0"/>
                <a:cs typeface="Poppins Light" panose="020B0604020202020204" charset="0"/>
              </a:rPr>
              <a:t>Midtklyngen</a:t>
            </a:r>
            <a:endParaRPr lang="da-DK" sz="900" dirty="0"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6394837" y="3224085"/>
            <a:ext cx="109131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Holbæk Sygehus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>
                <a:solidFill>
                  <a:schemeClr val="bg1"/>
                </a:solidFill>
              </a:rPr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30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28AA362A-4180-42DA-BF2D-3A1FADB6C2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701424"/>
              </p:ext>
            </p:extLst>
          </p:nvPr>
        </p:nvGraphicFramePr>
        <p:xfrm>
          <a:off x="839788" y="2563627"/>
          <a:ext cx="4408593" cy="1860756"/>
        </p:xfrm>
        <a:graphic>
          <a:graphicData uri="http://schemas.openxmlformats.org/drawingml/2006/table">
            <a:tbl>
              <a:tblPr firstRow="1" bandRow="1"/>
              <a:tblGrid>
                <a:gridCol w="1469531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469531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469531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7307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kontakt  til psykiatrisk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sygehusvæsen,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kontakt til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psykiatrisk praksis,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74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Frederiksberg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74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København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56589"/>
                  </a:ext>
                </a:extLst>
              </a:tr>
              <a:tr h="274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11737"/>
                  </a:ext>
                </a:extLst>
              </a:tr>
              <a:tr h="274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222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jeres sundhedsklynge.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B83C6ED0-7ECA-4F8F-B7D4-4FD2980142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86"/>
          <a:stretch/>
        </p:blipFill>
        <p:spPr>
          <a:xfrm>
            <a:off x="76200" y="0"/>
            <a:ext cx="6132095" cy="6858000"/>
          </a:xfrm>
          <a:prstGeom prst="rect">
            <a:avLst/>
          </a:prstGeom>
          <a:noFill/>
        </p:spPr>
      </p:pic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51014" t="6666"/>
          <a:stretch/>
        </p:blipFill>
        <p:spPr>
          <a:xfrm>
            <a:off x="6208294" y="457200"/>
            <a:ext cx="5888455" cy="64008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536A23C5-B5AC-4BC4-923B-269CC7A65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88" y="2325528"/>
            <a:ext cx="4980864" cy="22069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title="This slide contains the following visuals: textbox ,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textbox ,slicer ,textbox ,textbox ,image ,image ,image ,textbox ,textbox ,textbox ,textbox ,textbox ,textbox ,shape ,shape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9690C647-1897-4B23-8AF5-ADC63E7E7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4F040CEF-8A55-46A4-97DD-533D605EE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392538"/>
              </p:ext>
            </p:extLst>
          </p:nvPr>
        </p:nvGraphicFramePr>
        <p:xfrm>
          <a:off x="531780" y="2556933"/>
          <a:ext cx="4816098" cy="1744133"/>
        </p:xfrm>
        <a:graphic>
          <a:graphicData uri="http://schemas.openxmlformats.org/drawingml/2006/table">
            <a:tbl>
              <a:tblPr firstRow="1" bandRow="1"/>
              <a:tblGrid>
                <a:gridCol w="1605366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605366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605366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37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 (pr. 1.000 borgere)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3573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Frederiksberg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4.939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3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København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7.954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92822"/>
                  </a:ext>
                </a:extLst>
              </a:tr>
              <a:tr h="3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12.893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11737"/>
                  </a:ext>
                </a:extLst>
              </a:tr>
              <a:tr h="3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304.350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76055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BE4BB8A8-610E-4AB9-BBD0-AF0EE2E332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731591"/>
              </p:ext>
            </p:extLst>
          </p:nvPr>
        </p:nvGraphicFramePr>
        <p:xfrm>
          <a:off x="839788" y="1914042"/>
          <a:ext cx="4958331" cy="3476794"/>
        </p:xfrm>
        <a:graphic>
          <a:graphicData uri="http://schemas.openxmlformats.org/drawingml/2006/table">
            <a:tbl>
              <a:tblPr firstRow="1" bandRow="1"/>
              <a:tblGrid>
                <a:gridCol w="1662258">
                  <a:extLst>
                    <a:ext uri="{9D8B030D-6E8A-4147-A177-3AD203B41FA5}">
                      <a16:colId xmlns:a16="http://schemas.microsoft.com/office/drawing/2014/main" val="1487704844"/>
                    </a:ext>
                  </a:extLst>
                </a:gridCol>
                <a:gridCol w="1433368">
                  <a:extLst>
                    <a:ext uri="{9D8B030D-6E8A-4147-A177-3AD203B41FA5}">
                      <a16:colId xmlns:a16="http://schemas.microsoft.com/office/drawing/2014/main" val="2929826767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047426781"/>
                    </a:ext>
                  </a:extLst>
                </a:gridCol>
                <a:gridCol w="884805">
                  <a:extLst>
                    <a:ext uri="{9D8B030D-6E8A-4147-A177-3AD203B41FA5}">
                      <a16:colId xmlns:a16="http://schemas.microsoft.com/office/drawing/2014/main" val="3744806753"/>
                    </a:ext>
                  </a:extLst>
                </a:gridCol>
              </a:tblGrid>
              <a:tr h="331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Genindlæggelser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91182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79494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88047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654980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440695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600283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75196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3900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031732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460055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502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847A293C-9F6F-4848-9B7E-DFBFE8B9822C}"/>
</file>

<file path=customXml/itemProps2.xml><?xml version="1.0" encoding="utf-8"?>
<ds:datastoreItem xmlns:ds="http://schemas.openxmlformats.org/officeDocument/2006/customXml" ds:itemID="{D363010C-8C19-436D-BBF7-EB09242F129C}"/>
</file>

<file path=customXml/itemProps3.xml><?xml version="1.0" encoding="utf-8"?>
<ds:datastoreItem xmlns:ds="http://schemas.openxmlformats.org/officeDocument/2006/customXml" ds:itemID="{53AC9E2A-0033-4D3B-8167-107611C0966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713</Words>
  <Application>Microsoft Office PowerPoint</Application>
  <PresentationFormat>Widescreen</PresentationFormat>
  <Paragraphs>184</Paragraphs>
  <Slides>29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Klynge Byen (Hovedstaden)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14</cp:revision>
  <dcterms:created xsi:type="dcterms:W3CDTF">2016-09-04T11:54:55Z</dcterms:created>
  <dcterms:modified xsi:type="dcterms:W3CDTF">2023-07-31T13:16:38Z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